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B6B913A-4BB6-431F-AED1-921E554DFAC4}">
  <a:tblStyle styleId="{DB6B913A-4BB6-431F-AED1-921E554DFAC4}" styleName="Table_0">
    <a:wholeTbl>
      <a:tcTxStyle>
        <a:font>
          <a:latin typeface="Arial"/>
          <a:ea typeface="Arial"/>
          <a:cs typeface="Arial"/>
        </a:font>
        <a:srgbClr val="000000"/>
      </a:tcTxStyle>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023"/>
  </p:normalViewPr>
  <p:slideViewPr>
    <p:cSldViewPr snapToGrid="0" snapToObjects="1">
      <p:cViewPr varScale="1">
        <p:scale>
          <a:sx n="79" d="100"/>
          <a:sy n="79" d="100"/>
        </p:scale>
        <p:origin x="4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rive.google.com/open?id=1GEaAufnVbcvbj35HXdSIE65xmC5OBYuz"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Shape 54"/>
          <p:cNvSpPr txBox="1">
            <a:spLocks noGrp="1"/>
          </p:cNvSpPr>
          <p:nvPr>
            <p:ph type="subTitle" idx="1"/>
          </p:nvPr>
        </p:nvSpPr>
        <p:spPr>
          <a:xfrm>
            <a:off x="523375" y="4011925"/>
            <a:ext cx="8520600" cy="651600"/>
          </a:xfrm>
          <a:prstGeom prst="rect">
            <a:avLst/>
          </a:prstGeom>
        </p:spPr>
        <p:txBody>
          <a:bodyPr wrap="square" lIns="91425" tIns="91425" rIns="91425" bIns="91425" anchor="t" anchorCtr="0">
            <a:noAutofit/>
          </a:bodyPr>
          <a:lstStyle/>
          <a:p>
            <a:pPr marL="0" lvl="0" indent="0">
              <a:spcBef>
                <a:spcPts val="0"/>
              </a:spcBef>
              <a:buNone/>
            </a:pPr>
            <a:r>
              <a:rPr lang="en">
                <a:solidFill>
                  <a:schemeClr val="accent1"/>
                </a:solidFill>
                <a:latin typeface="Schoolbell"/>
                <a:ea typeface="Schoolbell"/>
                <a:cs typeface="Schoolbell"/>
                <a:sym typeface="Schoolbell"/>
              </a:rPr>
              <a:t>By Sydney Wang and Samyuktha Arvind</a:t>
            </a:r>
            <a:r>
              <a:rPr lang="en">
                <a:solidFill>
                  <a:schemeClr val="accent1"/>
                </a:solidFill>
                <a:latin typeface="Barrio"/>
                <a:ea typeface="Barrio"/>
                <a:cs typeface="Barrio"/>
                <a:sym typeface="Barrio"/>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D2E9"/>
            </a:gs>
            <a:gs pos="100000">
              <a:srgbClr val="045962"/>
            </a:gs>
          </a:gsLst>
          <a:path path="circle">
            <a:fillToRect l="50000" t="50000" r="50000" b="50000"/>
          </a:path>
          <a:tileRect/>
        </a:gradFill>
        <a:effectLst/>
      </p:bgPr>
    </p:bg>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Quotes</a:t>
            </a:r>
          </a:p>
        </p:txBody>
      </p:sp>
      <p:sp>
        <p:nvSpPr>
          <p:cNvPr id="108" name="Shape 108"/>
          <p:cNvSpPr txBox="1">
            <a:spLocks noGrp="1"/>
          </p:cNvSpPr>
          <p:nvPr>
            <p:ph type="body" idx="1"/>
          </p:nvPr>
        </p:nvSpPr>
        <p:spPr>
          <a:xfrm>
            <a:off x="311700" y="1152475"/>
            <a:ext cx="8520600" cy="3848400"/>
          </a:xfrm>
          <a:prstGeom prst="rect">
            <a:avLst/>
          </a:prstGeom>
        </p:spPr>
        <p:txBody>
          <a:bodyPr wrap="square" lIns="91425" tIns="91425" rIns="91425" bIns="91425" anchor="t" anchorCtr="0">
            <a:noAutofit/>
          </a:bodyPr>
          <a:lstStyle/>
          <a:p>
            <a:pPr marL="0" lvl="0" indent="0">
              <a:spcBef>
                <a:spcPts val="0"/>
              </a:spcBef>
              <a:buNone/>
            </a:pPr>
            <a:r>
              <a:rPr lang="en" b="1" u="sng">
                <a:solidFill>
                  <a:srgbClr val="00FF00"/>
                </a:solidFill>
                <a:latin typeface="Times"/>
                <a:ea typeface="Times"/>
                <a:cs typeface="Times"/>
                <a:sym typeface="Times"/>
              </a:rPr>
              <a:t>Sydney’s favorite precept</a:t>
            </a:r>
            <a:r>
              <a:rPr lang="en" b="1">
                <a:solidFill>
                  <a:srgbClr val="00FF00"/>
                </a:solidFill>
                <a:latin typeface="Times"/>
                <a:ea typeface="Times"/>
                <a:cs typeface="Times"/>
                <a:sym typeface="Times"/>
              </a:rPr>
              <a:t> was from November and it was “Have no friends not equal to yourself.” This was my favorite one because some of the people that they consider them as my friend think that they are a higher rank than me and more powerful because they think that I can be pushed around. To their face, I won’t tell them, but they know it’s wrong to hurt me physically and emotionally. This is a problem everywhere, as people love being more superior.</a:t>
            </a:r>
          </a:p>
          <a:p>
            <a:pPr marL="0" lvl="0" indent="0">
              <a:spcBef>
                <a:spcPts val="0"/>
              </a:spcBef>
              <a:buNone/>
            </a:pPr>
            <a:r>
              <a:rPr lang="en" b="1" u="sng">
                <a:solidFill>
                  <a:schemeClr val="accent6"/>
                </a:solidFill>
                <a:latin typeface="Times"/>
                <a:ea typeface="Times"/>
                <a:cs typeface="Times"/>
                <a:sym typeface="Times"/>
              </a:rPr>
              <a:t>Samyuktha’s favorite precept</a:t>
            </a:r>
            <a:r>
              <a:rPr lang="en" b="1">
                <a:solidFill>
                  <a:schemeClr val="accent6"/>
                </a:solidFill>
                <a:latin typeface="Times"/>
                <a:ea typeface="Times"/>
                <a:cs typeface="Times"/>
                <a:sym typeface="Times"/>
              </a:rPr>
              <a:t> was the September precept “if you have to choose between being right and being kind, choose kind.” This was my favorite precept because it shows how you don’t have to be right all the time, and you can always overrule being kind versus being right. I also like this precept because it connects to how people need to be making the right choices.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Our PSA</a:t>
            </a:r>
          </a:p>
        </p:txBody>
      </p:sp>
      <p:sp>
        <p:nvSpPr>
          <p:cNvPr id="114" name="Shape 114"/>
          <p:cNvSpPr txBox="1">
            <a:spLocks noGrp="1"/>
          </p:cNvSpPr>
          <p:nvPr>
            <p:ph type="body" idx="1"/>
          </p:nvPr>
        </p:nvSpPr>
        <p:spPr>
          <a:xfrm>
            <a:off x="311700" y="1152475"/>
            <a:ext cx="8520600" cy="3717900"/>
          </a:xfrm>
          <a:prstGeom prst="rect">
            <a:avLst/>
          </a:prstGeom>
        </p:spPr>
        <p:txBody>
          <a:bodyPr wrap="square" lIns="91425" tIns="91425" rIns="91425" bIns="91425" anchor="t" anchorCtr="0">
            <a:noAutofit/>
          </a:bodyPr>
          <a:lstStyle/>
          <a:p>
            <a:pPr marL="0" lvl="0" indent="457200" rtl="0">
              <a:spcBef>
                <a:spcPts val="0"/>
              </a:spcBef>
              <a:buNone/>
            </a:pPr>
            <a:r>
              <a:rPr lang="en">
                <a:solidFill>
                  <a:srgbClr val="000000"/>
                </a:solidFill>
                <a:latin typeface="Times"/>
                <a:ea typeface="Times"/>
                <a:cs typeface="Times"/>
                <a:sym typeface="Times"/>
              </a:rPr>
              <a:t>Do you sometimes think that your home isn’t as great as others or that it’s just not great at all? Some people seldom think this, some usually think this, and the last group always thinks this. The last group don’t even have a place to live. These are the homeless people that beg for money, sleep on park benches, or live in a car (If they could still afford it), and more! We want to teach kids and adults to show more empathy towards homeless people.</a:t>
            </a:r>
          </a:p>
          <a:p>
            <a:pPr marL="0" lvl="0" indent="457200" rtl="0">
              <a:spcBef>
                <a:spcPts val="0"/>
              </a:spcBef>
              <a:buNone/>
            </a:pPr>
            <a:r>
              <a:rPr lang="en">
                <a:solidFill>
                  <a:srgbClr val="000000"/>
                </a:solidFill>
                <a:latin typeface="Times"/>
                <a:ea typeface="Times"/>
                <a:cs typeface="Times"/>
                <a:sym typeface="Times"/>
              </a:rPr>
              <a:t>This is one of the biggest issues in the world. The US Government were flabbergasted by the amount of people homeless in the world. 1.35 million people! That’s a lot! Half of these are children, as well! Click below to learn more:</a:t>
            </a:r>
          </a:p>
          <a:p>
            <a:pPr marL="0" lvl="0" indent="457200" rtl="0">
              <a:spcBef>
                <a:spcPts val="0"/>
              </a:spcBef>
              <a:buNone/>
            </a:pPr>
            <a:r>
              <a:rPr lang="en" u="sng">
                <a:solidFill>
                  <a:schemeClr val="hlink"/>
                </a:solidFill>
                <a:latin typeface="Times"/>
                <a:ea typeface="Times"/>
                <a:cs typeface="Times"/>
                <a:sym typeface="Times"/>
                <a:hlinkClick r:id="rId3"/>
              </a:rPr>
              <a:t>https://drive.google.com/open?id=1GEaAufnVbcvbj35HXdSIE65xmC5OBYuz</a:t>
            </a:r>
          </a:p>
          <a:p>
            <a:pPr marL="0" lvl="0" indent="457200" rtl="0">
              <a:spcBef>
                <a:spcPts val="0"/>
              </a:spcBef>
              <a:buNone/>
            </a:pPr>
            <a:endParaRPr>
              <a:solidFill>
                <a:srgbClr val="000000"/>
              </a:solidFill>
              <a:latin typeface="Times"/>
              <a:ea typeface="Times"/>
              <a:cs typeface="Times"/>
              <a:sym typeface="Times"/>
            </a:endParaRPr>
          </a:p>
          <a:p>
            <a:pPr marL="0" lvl="0" indent="457200">
              <a:spcBef>
                <a:spcPts val="0"/>
              </a:spcBef>
              <a:buNone/>
            </a:pPr>
            <a:endParaRPr>
              <a:solidFill>
                <a:srgbClr val="000000"/>
              </a:solidFill>
              <a:latin typeface="Times"/>
              <a:ea typeface="Times"/>
              <a:cs typeface="Times"/>
              <a:sym typeface="Time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8"/>
        <p:cNvGrpSpPr/>
        <p:nvPr/>
      </p:nvGrpSpPr>
      <p:grpSpPr>
        <a:xfrm>
          <a:off x="0" y="0"/>
          <a:ext cx="0" cy="0"/>
          <a:chOff x="0" y="0"/>
          <a:chExt cx="0" cy="0"/>
        </a:xfrm>
      </p:grpSpPr>
      <p:sp>
        <p:nvSpPr>
          <p:cNvPr id="119" name="Shape 119"/>
          <p:cNvSpPr txBox="1"/>
          <p:nvPr/>
        </p:nvSpPr>
        <p:spPr>
          <a:xfrm>
            <a:off x="419875" y="326575"/>
            <a:ext cx="8467500" cy="783900"/>
          </a:xfrm>
          <a:prstGeom prst="rect">
            <a:avLst/>
          </a:prstGeom>
          <a:noFill/>
          <a:ln>
            <a:noFill/>
          </a:ln>
        </p:spPr>
        <p:txBody>
          <a:bodyPr wrap="square" lIns="91425" tIns="91425" rIns="91425" bIns="91425" anchor="t" anchorCtr="0">
            <a:noAutofit/>
          </a:bodyPr>
          <a:lstStyle/>
          <a:p>
            <a:pPr marL="0" lvl="0" indent="0">
              <a:spcBef>
                <a:spcPts val="0"/>
              </a:spcBef>
              <a:buNone/>
            </a:pPr>
            <a:r>
              <a:rPr lang="en" sz="2400"/>
              <a:t>Thank You!</a:t>
            </a:r>
          </a:p>
        </p:txBody>
      </p:sp>
      <p:sp>
        <p:nvSpPr>
          <p:cNvPr id="120" name="Shape 120"/>
          <p:cNvSpPr txBox="1"/>
          <p:nvPr/>
        </p:nvSpPr>
        <p:spPr>
          <a:xfrm>
            <a:off x="489850" y="1446250"/>
            <a:ext cx="8397600" cy="3359100"/>
          </a:xfrm>
          <a:prstGeom prst="rect">
            <a:avLst/>
          </a:prstGeom>
          <a:noFill/>
          <a:ln>
            <a:noFill/>
          </a:ln>
        </p:spPr>
        <p:txBody>
          <a:bodyPr wrap="square" lIns="91425" tIns="91425" rIns="91425" bIns="91425" anchor="t" anchorCtr="0">
            <a:noAutofit/>
          </a:bodyPr>
          <a:lstStyle/>
          <a:p>
            <a:pPr marL="0" lvl="0" indent="457200" rtl="0">
              <a:spcBef>
                <a:spcPts val="0"/>
              </a:spcBef>
              <a:buNone/>
            </a:pPr>
            <a:r>
              <a:rPr lang="en" sz="1800" b="1">
                <a:solidFill>
                  <a:srgbClr val="0000FF"/>
                </a:solidFill>
                <a:latin typeface="Times"/>
                <a:ea typeface="Times"/>
                <a:cs typeface="Times"/>
                <a:sym typeface="Times"/>
              </a:rPr>
              <a:t>We hope that you enjoyed our presentation. We put a lot of time and effort into this presentation. Just tell us how we did with our rubric on the next slide. We hope you thought that this was a Wonder-ful presentation. We also hope that you don’t encourage bullying. Remember what happened with Julian; his obnoxious parents took him out of the school he loved because of his foolish actions. Don’t Bully! We’re not kidding.</a:t>
            </a:r>
          </a:p>
          <a:p>
            <a:pPr marL="0" lvl="0" indent="0">
              <a:spcBef>
                <a:spcPts val="0"/>
              </a:spcBef>
              <a:buNone/>
            </a:pPr>
            <a:r>
              <a:rPr lang="en" sz="1800" b="1">
                <a:solidFill>
                  <a:srgbClr val="0000FF"/>
                </a:solidFill>
                <a:latin typeface="Times"/>
                <a:ea typeface="Times"/>
                <a:cs typeface="Times"/>
                <a:sym typeface="Times"/>
              </a:rPr>
              <a:t>Remember to tell us what you think based on the rubric on the next page.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graphicFrame>
        <p:nvGraphicFramePr>
          <p:cNvPr id="125" name="Shape 125"/>
          <p:cNvGraphicFramePr/>
          <p:nvPr/>
        </p:nvGraphicFramePr>
        <p:xfrm>
          <a:off x="93625" y="10"/>
          <a:ext cx="3000000" cy="3000000"/>
        </p:xfrm>
        <a:graphic>
          <a:graphicData uri="http://schemas.openxmlformats.org/drawingml/2006/table">
            <a:tbl>
              <a:tblPr>
                <a:noFill/>
                <a:tableStyleId>{DB6B913A-4BB6-431F-AED1-921E554DFAC4}</a:tableStyleId>
              </a:tblPr>
              <a:tblGrid>
                <a:gridCol w="1810075"/>
                <a:gridCol w="1810075"/>
                <a:gridCol w="1810075"/>
                <a:gridCol w="1810075"/>
                <a:gridCol w="1810075"/>
              </a:tblGrid>
              <a:tr h="396575">
                <a:tc>
                  <a:txBody>
                    <a:bodyPr/>
                    <a:lstStyle/>
                    <a:p>
                      <a:pPr marL="0" lvl="0" indent="0">
                        <a:spcBef>
                          <a:spcPts val="0"/>
                        </a:spcBef>
                        <a:buNone/>
                      </a:pPr>
                      <a:endParaRPr/>
                    </a:p>
                  </a:txBody>
                  <a:tcPr marL="91425" marR="91425" marT="91425" marB="91425">
                    <a:lnB w="9525" cap="flat" cmpd="sng">
                      <a:solidFill>
                        <a:srgbClr val="000000"/>
                      </a:solidFill>
                      <a:prstDash val="solid"/>
                      <a:round/>
                      <a:headEnd type="none" w="med" len="med"/>
                      <a:tailEnd type="none" w="med" len="med"/>
                    </a:lnB>
                  </a:tcPr>
                </a:tc>
                <a:tc>
                  <a:txBody>
                    <a:bodyPr/>
                    <a:lstStyle/>
                    <a:p>
                      <a:pPr marL="0" lvl="0" indent="0">
                        <a:spcBef>
                          <a:spcPts val="0"/>
                        </a:spcBef>
                        <a:buNone/>
                      </a:pPr>
                      <a:r>
                        <a:rPr lang="en"/>
                        <a:t>4</a:t>
                      </a:r>
                    </a:p>
                  </a:txBody>
                  <a:tcPr marL="91425" marR="91425" marT="91425" marB="91425">
                    <a:lnB w="9525" cap="flat" cmpd="sng">
                      <a:solidFill>
                        <a:srgbClr val="000000"/>
                      </a:solidFill>
                      <a:prstDash val="solid"/>
                      <a:round/>
                      <a:headEnd type="none" w="med" len="med"/>
                      <a:tailEnd type="none" w="med" len="med"/>
                    </a:lnB>
                  </a:tcPr>
                </a:tc>
                <a:tc>
                  <a:txBody>
                    <a:bodyPr/>
                    <a:lstStyle/>
                    <a:p>
                      <a:pPr marL="0" lvl="0" indent="0">
                        <a:spcBef>
                          <a:spcPts val="0"/>
                        </a:spcBef>
                        <a:buNone/>
                      </a:pPr>
                      <a:r>
                        <a:rPr lang="en"/>
                        <a:t>3</a:t>
                      </a:r>
                    </a:p>
                  </a:txBody>
                  <a:tcPr marL="91425" marR="91425" marT="91425" marB="91425">
                    <a:lnB w="9525" cap="flat" cmpd="sng">
                      <a:solidFill>
                        <a:srgbClr val="000000"/>
                      </a:solidFill>
                      <a:prstDash val="solid"/>
                      <a:round/>
                      <a:headEnd type="none" w="med" len="med"/>
                      <a:tailEnd type="none" w="med" len="med"/>
                    </a:lnB>
                  </a:tcPr>
                </a:tc>
                <a:tc>
                  <a:txBody>
                    <a:bodyPr/>
                    <a:lstStyle/>
                    <a:p>
                      <a:pPr marL="0" lvl="0" indent="0">
                        <a:spcBef>
                          <a:spcPts val="0"/>
                        </a:spcBef>
                        <a:buNone/>
                      </a:pPr>
                      <a:r>
                        <a:rPr lang="en"/>
                        <a:t>2</a:t>
                      </a:r>
                    </a:p>
                  </a:txBody>
                  <a:tcPr marL="91425" marR="91425" marT="91425" marB="91425">
                    <a:lnB w="9525" cap="flat" cmpd="sng">
                      <a:solidFill>
                        <a:srgbClr val="000000"/>
                      </a:solidFill>
                      <a:prstDash val="solid"/>
                      <a:round/>
                      <a:headEnd type="none" w="med" len="med"/>
                      <a:tailEnd type="none" w="med" len="med"/>
                    </a:lnB>
                  </a:tcPr>
                </a:tc>
                <a:tc>
                  <a:txBody>
                    <a:bodyPr/>
                    <a:lstStyle/>
                    <a:p>
                      <a:pPr marL="0" lvl="0" indent="0">
                        <a:spcBef>
                          <a:spcPts val="0"/>
                        </a:spcBef>
                        <a:buNone/>
                      </a:pPr>
                      <a:r>
                        <a:rPr lang="en"/>
                        <a:t>1</a:t>
                      </a:r>
                    </a:p>
                  </a:txBody>
                  <a:tcPr marL="91425" marR="91425" marT="91425" marB="91425">
                    <a:lnB w="9525" cap="flat" cmpd="sng">
                      <a:solidFill>
                        <a:srgbClr val="000000"/>
                      </a:solidFill>
                      <a:prstDash val="solid"/>
                      <a:round/>
                      <a:headEnd type="none" w="med" len="med"/>
                      <a:tailEnd type="none" w="med" len="med"/>
                    </a:lnB>
                  </a:tcPr>
                </a:tc>
              </a:tr>
              <a:tr h="915225">
                <a:tc>
                  <a:txBody>
                    <a:bodyPr/>
                    <a:lstStyle/>
                    <a:p>
                      <a:pPr marL="0" lvl="0" indent="0" algn="ctr" rtl="0">
                        <a:lnSpc>
                          <a:spcPct val="115000"/>
                        </a:lnSpc>
                        <a:spcBef>
                          <a:spcPts val="0"/>
                        </a:spcBef>
                        <a:buNone/>
                      </a:pPr>
                      <a:r>
                        <a:rPr lang="en" sz="1000" b="1">
                          <a:latin typeface="Comic Sans MS"/>
                          <a:ea typeface="Comic Sans MS"/>
                          <a:cs typeface="Comic Sans MS"/>
                          <a:sym typeface="Comic Sans MS"/>
                        </a:rPr>
                        <a:t>Content: Questions  </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I answered each question thoughtfully and thoroughly—providing evidence and insight.</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I mostly answered each question thoughtfully and thoroughly—providing evidence and insight.</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I somewhat answered each question thoughtfully and thoroughly—providing limited  evidence and insight.</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I did not answer each question thoughtfully and thoroughly—providing little evidence and insight.</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915225">
                <a:tc>
                  <a:txBody>
                    <a:bodyPr/>
                    <a:lstStyle/>
                    <a:p>
                      <a:pPr marL="0" lvl="0" indent="0" algn="ctr" rtl="0">
                        <a:lnSpc>
                          <a:spcPct val="115000"/>
                        </a:lnSpc>
                        <a:spcBef>
                          <a:spcPts val="0"/>
                        </a:spcBef>
                        <a:buNone/>
                      </a:pPr>
                      <a:r>
                        <a:rPr lang="en" sz="1000" b="1">
                          <a:latin typeface="Comic Sans MS"/>
                          <a:ea typeface="Comic Sans MS"/>
                          <a:cs typeface="Comic Sans MS"/>
                          <a:sym typeface="Comic Sans MS"/>
                        </a:rPr>
                        <a:t>Content: Exploring Theme</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I chose the most important theme and did an excellent job of supporting my selection with relevant details and insight.</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I chose the most important theme and did a good job of supporting my selection with relevant details and insight.</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I chose the most important theme and did a fair job of supporting my selection with relevant details and insight.</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I chose the most important theme and did not support my selection with relevant details and insight at all.</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1446000">
                <a:tc>
                  <a:txBody>
                    <a:bodyPr/>
                    <a:lstStyle/>
                    <a:p>
                      <a:pPr marL="0" lvl="0" indent="0" algn="ctr" rtl="0">
                        <a:lnSpc>
                          <a:spcPct val="115000"/>
                        </a:lnSpc>
                        <a:spcBef>
                          <a:spcPts val="0"/>
                        </a:spcBef>
                        <a:buNone/>
                      </a:pPr>
                      <a:r>
                        <a:rPr lang="en" sz="1000" b="1">
                          <a:latin typeface="Comic Sans MS"/>
                          <a:ea typeface="Comic Sans MS"/>
                          <a:cs typeface="Comic Sans MS"/>
                          <a:sym typeface="Comic Sans MS"/>
                        </a:rPr>
                        <a:t>Creating a PSA:</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My script-outline reflect an intentional theme, deal with an important issue and have a strong call to action</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My script-outline mostly reflect an intentional theme, deal with an important issue and have a strong call to action</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My script-outline somewhat reflect an intentional theme, deal with an important issue and have a strong call to action</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My script-outline do not reflect an intentional theme, deal with an important issue and have a strong call to action</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915225">
                <a:tc>
                  <a:txBody>
                    <a:bodyPr/>
                    <a:lstStyle/>
                    <a:p>
                      <a:pPr marL="0" lvl="0" indent="0" algn="ctr" rtl="0">
                        <a:lnSpc>
                          <a:spcPct val="115000"/>
                        </a:lnSpc>
                        <a:spcBef>
                          <a:spcPts val="0"/>
                        </a:spcBef>
                        <a:buNone/>
                      </a:pPr>
                      <a:r>
                        <a:rPr lang="en" sz="1000" b="1">
                          <a:latin typeface="Comic Sans MS"/>
                          <a:ea typeface="Comic Sans MS"/>
                          <a:cs typeface="Comic Sans MS"/>
                          <a:sym typeface="Comic Sans MS"/>
                        </a:rPr>
                        <a:t>Presentation:</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All of my work is neat, carefully proofread and contains no or only one or two grammatical errors.</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All of my work is neat, mostly carefully proofread and contains only one or two grammatical errors.</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Some of my work is neat, carefully proofread and contains some grammatical errors.</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ctr" rtl="0">
                        <a:lnSpc>
                          <a:spcPct val="115000"/>
                        </a:lnSpc>
                        <a:spcBef>
                          <a:spcPts val="0"/>
                        </a:spcBef>
                        <a:buNone/>
                      </a:pPr>
                      <a:r>
                        <a:rPr lang="en" sz="1000">
                          <a:latin typeface="Comic Sans MS"/>
                          <a:ea typeface="Comic Sans MS"/>
                          <a:cs typeface="Comic Sans MS"/>
                          <a:sym typeface="Comic Sans MS"/>
                        </a:rPr>
                        <a:t>Most of my work is</a:t>
                      </a:r>
                      <a:r>
                        <a:rPr lang="en" sz="1000" b="1">
                          <a:latin typeface="Comic Sans MS"/>
                          <a:ea typeface="Comic Sans MS"/>
                          <a:cs typeface="Comic Sans MS"/>
                          <a:sym typeface="Comic Sans MS"/>
                        </a:rPr>
                        <a:t> not </a:t>
                      </a:r>
                      <a:r>
                        <a:rPr lang="en" sz="1000">
                          <a:latin typeface="Comic Sans MS"/>
                          <a:ea typeface="Comic Sans MS"/>
                          <a:cs typeface="Comic Sans MS"/>
                          <a:sym typeface="Comic Sans MS"/>
                        </a:rPr>
                        <a:t>neat, carefully proofread and contains several grammatical errors.</a:t>
                      </a:r>
                    </a:p>
                  </a:txBody>
                  <a:tcPr marL="68575" marR="6857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DECDB"/>
            </a:gs>
            <a:gs pos="100000">
              <a:srgbClr val="F0A963"/>
            </a:gs>
          </a:gsLst>
          <a:path path="circle">
            <a:fillToRect l="50000" t="50000" r="50000" b="50000"/>
          </a:path>
          <a:tileRect/>
        </a:gra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102875"/>
            <a:ext cx="8520600" cy="514200"/>
          </a:xfrm>
          <a:prstGeom prst="rect">
            <a:avLst/>
          </a:prstGeom>
        </p:spPr>
        <p:txBody>
          <a:bodyPr wrap="square" lIns="91425" tIns="91425" rIns="91425" bIns="91425" anchor="t" anchorCtr="0">
            <a:noAutofit/>
          </a:bodyPr>
          <a:lstStyle/>
          <a:p>
            <a:pPr marL="0" lvl="0" indent="0">
              <a:spcBef>
                <a:spcPts val="0"/>
              </a:spcBef>
              <a:buNone/>
            </a:pPr>
            <a:r>
              <a:rPr lang="en"/>
              <a:t>Table of Contents</a:t>
            </a:r>
          </a:p>
        </p:txBody>
      </p:sp>
      <p:sp>
        <p:nvSpPr>
          <p:cNvPr id="60" name="Shape 60"/>
          <p:cNvSpPr txBox="1">
            <a:spLocks noGrp="1"/>
          </p:cNvSpPr>
          <p:nvPr>
            <p:ph type="body" idx="1"/>
          </p:nvPr>
        </p:nvSpPr>
        <p:spPr>
          <a:xfrm>
            <a:off x="311700" y="685800"/>
            <a:ext cx="8520600" cy="4377600"/>
          </a:xfrm>
          <a:prstGeom prst="rect">
            <a:avLst/>
          </a:prstGeom>
        </p:spPr>
        <p:txBody>
          <a:bodyPr wrap="square" lIns="91425" tIns="91425" rIns="91425" bIns="91425" anchor="t" anchorCtr="0">
            <a:noAutofit/>
          </a:bodyPr>
          <a:lstStyle/>
          <a:p>
            <a:pPr marL="0" lvl="0" indent="0">
              <a:lnSpc>
                <a:spcPct val="100000"/>
              </a:lnSpc>
              <a:spcBef>
                <a:spcPts val="0"/>
              </a:spcBef>
              <a:buNone/>
            </a:pPr>
            <a:r>
              <a:rPr lang="en">
                <a:solidFill>
                  <a:srgbClr val="000000"/>
                </a:solidFill>
              </a:rPr>
              <a:t>An Inspiration………………………………………………………………………Slide 3</a:t>
            </a:r>
          </a:p>
          <a:p>
            <a:pPr marL="0" lvl="0" indent="0">
              <a:lnSpc>
                <a:spcPct val="100000"/>
              </a:lnSpc>
              <a:spcBef>
                <a:spcPts val="0"/>
              </a:spcBef>
              <a:buNone/>
            </a:pPr>
            <a:r>
              <a:rPr lang="en">
                <a:solidFill>
                  <a:srgbClr val="000000"/>
                </a:solidFill>
              </a:rPr>
              <a:t>Hmm...Interesting</a:t>
            </a:r>
            <a:r>
              <a:rPr lang="en">
                <a:solidFill>
                  <a:schemeClr val="dk1"/>
                </a:solidFill>
              </a:rPr>
              <a:t>…………………………………………………………………Slide 4</a:t>
            </a:r>
          </a:p>
          <a:p>
            <a:pPr marL="0" lvl="0" indent="0">
              <a:lnSpc>
                <a:spcPct val="100000"/>
              </a:lnSpc>
              <a:spcBef>
                <a:spcPts val="0"/>
              </a:spcBef>
              <a:buNone/>
            </a:pPr>
            <a:r>
              <a:rPr lang="en">
                <a:solidFill>
                  <a:schemeClr val="dk1"/>
                </a:solidFill>
              </a:rPr>
              <a:t>Us… Empathy……………………………………………………………………...Slide 5</a:t>
            </a:r>
          </a:p>
          <a:p>
            <a:pPr marL="0" lvl="0" indent="0">
              <a:lnSpc>
                <a:spcPct val="100000"/>
              </a:lnSpc>
              <a:spcBef>
                <a:spcPts val="0"/>
              </a:spcBef>
              <a:buNone/>
            </a:pPr>
            <a:r>
              <a:rPr lang="en">
                <a:solidFill>
                  <a:schemeClr val="dk1"/>
                </a:solidFill>
              </a:rPr>
              <a:t>Real-life Auggie…………………………………………………………………….Slide 6</a:t>
            </a:r>
          </a:p>
          <a:p>
            <a:pPr marL="0" lvl="0" indent="0">
              <a:lnSpc>
                <a:spcPct val="100000"/>
              </a:lnSpc>
              <a:spcBef>
                <a:spcPts val="0"/>
              </a:spcBef>
              <a:buNone/>
            </a:pPr>
            <a:r>
              <a:rPr lang="en">
                <a:solidFill>
                  <a:schemeClr val="dk1"/>
                </a:solidFill>
              </a:rPr>
              <a:t>Lesson Time!……………………………………………………………………….Slide 7</a:t>
            </a:r>
          </a:p>
          <a:p>
            <a:pPr marL="0" lvl="0" indent="0">
              <a:lnSpc>
                <a:spcPct val="100000"/>
              </a:lnSpc>
              <a:spcBef>
                <a:spcPts val="0"/>
              </a:spcBef>
              <a:buNone/>
            </a:pPr>
            <a:r>
              <a:rPr lang="en">
                <a:solidFill>
                  <a:schemeClr val="dk1"/>
                </a:solidFill>
              </a:rPr>
              <a:t>Syndrome…………………………………………………………………………...Slide 8</a:t>
            </a:r>
          </a:p>
          <a:p>
            <a:pPr marL="0" lvl="0" indent="0">
              <a:lnSpc>
                <a:spcPct val="100000"/>
              </a:lnSpc>
              <a:spcBef>
                <a:spcPts val="0"/>
              </a:spcBef>
              <a:buNone/>
            </a:pPr>
            <a:r>
              <a:rPr lang="en">
                <a:solidFill>
                  <a:schemeClr val="dk1"/>
                </a:solidFill>
              </a:rPr>
              <a:t>Theme……………………………………………………………………………….Slide 9</a:t>
            </a:r>
          </a:p>
          <a:p>
            <a:pPr marL="0" lvl="0" indent="0" rtl="0">
              <a:lnSpc>
                <a:spcPct val="100000"/>
              </a:lnSpc>
              <a:spcBef>
                <a:spcPts val="0"/>
              </a:spcBef>
              <a:buNone/>
            </a:pPr>
            <a:r>
              <a:rPr lang="en">
                <a:solidFill>
                  <a:schemeClr val="dk1"/>
                </a:solidFill>
              </a:rPr>
              <a:t>Quote………………………………………………………………………………Slide 10</a:t>
            </a:r>
          </a:p>
          <a:p>
            <a:pPr marL="0" lvl="0" indent="0">
              <a:lnSpc>
                <a:spcPct val="100000"/>
              </a:lnSpc>
              <a:spcBef>
                <a:spcPts val="0"/>
              </a:spcBef>
              <a:buNone/>
            </a:pPr>
            <a:r>
              <a:rPr lang="en">
                <a:solidFill>
                  <a:schemeClr val="dk1"/>
                </a:solidFill>
              </a:rPr>
              <a:t>PSA!</a:t>
            </a:r>
            <a:r>
              <a:rPr lang="en" sz="1000">
                <a:solidFill>
                  <a:schemeClr val="dk1"/>
                </a:solidFill>
              </a:rPr>
              <a:t>(Intro)</a:t>
            </a:r>
            <a:r>
              <a:rPr lang="en">
                <a:solidFill>
                  <a:schemeClr val="dk1"/>
                </a:solidFill>
              </a:rPr>
              <a:t>……………………………………………………………………………Slide 11</a:t>
            </a:r>
          </a:p>
          <a:p>
            <a:pPr marL="0" lvl="0" indent="0">
              <a:lnSpc>
                <a:spcPct val="100000"/>
              </a:lnSpc>
              <a:spcBef>
                <a:spcPts val="0"/>
              </a:spcBef>
              <a:buNone/>
            </a:pP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An Inspiration</a:t>
            </a:r>
          </a:p>
        </p:txBody>
      </p:sp>
      <p:sp>
        <p:nvSpPr>
          <p:cNvPr id="66" name="Shape 6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endParaRPr sz="1400">
              <a:solidFill>
                <a:srgbClr val="FF0000"/>
              </a:solidFill>
              <a:highlight>
                <a:srgbClr val="FFFFFF"/>
              </a:highlight>
              <a:latin typeface="Barrio"/>
              <a:ea typeface="Barrio"/>
              <a:cs typeface="Barrio"/>
              <a:sym typeface="Barrio"/>
            </a:endParaRPr>
          </a:p>
          <a:p>
            <a:pPr marL="0" lvl="0" indent="0" rtl="0">
              <a:spcBef>
                <a:spcPts val="0"/>
              </a:spcBef>
              <a:spcAft>
                <a:spcPts val="0"/>
              </a:spcAft>
              <a:buNone/>
            </a:pPr>
            <a:r>
              <a:rPr lang="en">
                <a:solidFill>
                  <a:srgbClr val="000000"/>
                </a:solidFill>
                <a:highlight>
                  <a:srgbClr val="FFFFFF"/>
                </a:highlight>
                <a:latin typeface="Schoolbell"/>
                <a:ea typeface="Schoolbell"/>
                <a:cs typeface="Schoolbell"/>
                <a:sym typeface="Schoolbell"/>
              </a:rPr>
              <a:t>R.J. Palacio got the inspiration of ‘Wonder’  from an unfortunate encounter with a facially deformed girl she met in an ice cream shop with her sons. Upon seeing the girl, Palacio panicked and rushed out of the store, reacting badly to her sons’ bewilderment on seeing the girl. Although Palacio meant for well to not hurt the girl’s feelings, she admits that she did “not at on something that could have been something a great teaching moment for my kids.” And so, reflecting on her mistake, she began writing her novel that very evening. In conclusion, R.J. Palacio got her inspiration of the book ‘Wonder’ from a wretched incident some time ago.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Hmmm… Interesting</a:t>
            </a:r>
          </a:p>
        </p:txBody>
      </p:sp>
      <p:sp>
        <p:nvSpPr>
          <p:cNvPr id="72" name="Shape 72"/>
          <p:cNvSpPr txBox="1">
            <a:spLocks noGrp="1"/>
          </p:cNvSpPr>
          <p:nvPr>
            <p:ph type="body" idx="1"/>
          </p:nvPr>
        </p:nvSpPr>
        <p:spPr>
          <a:xfrm>
            <a:off x="311700" y="1163050"/>
            <a:ext cx="8520600" cy="3416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a:solidFill>
                  <a:srgbClr val="FF0000"/>
                </a:solidFill>
                <a:highlight>
                  <a:srgbClr val="FFFFFF"/>
                </a:highlight>
                <a:latin typeface="Schoolbell"/>
                <a:ea typeface="Schoolbell"/>
                <a:cs typeface="Schoolbell"/>
                <a:sym typeface="Schoolbell"/>
              </a:rPr>
              <a:t>One interesting fact I learned is that R.J. Palacio related herself to Charlotte, the somewhat kind person that was chosen to help Auggie feel more welcome in Beecher Prep. I think this is interesting because it means R.J. Palacio wrote the novel to help others avoid the mistakes she made in Childhood. Another interesting fact I learnt about R.J. Palacio is that she Named the book ‘Wonder’ was inspired by her favorite song by Natalie Merchant, because I think it is interesting Palacio named her book after a Song she heard. The last interesting fact is that R.J. Palacio based a lot of real life characters in her childhood on people in her book. I think this is interesting because she had so much in common with the characters; it was basically her life back then!</a:t>
            </a:r>
          </a:p>
          <a:p>
            <a:pPr marL="0" lvl="0" indent="0">
              <a:spcBef>
                <a:spcPts val="0"/>
              </a:spcBef>
              <a:buNone/>
            </a:pPr>
            <a:endParaRPr>
              <a:solidFill>
                <a:srgbClr val="94FF9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Us...Empathy</a:t>
            </a:r>
          </a:p>
        </p:txBody>
      </p:sp>
      <p:sp>
        <p:nvSpPr>
          <p:cNvPr id="78" name="Shape 78"/>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457200">
              <a:lnSpc>
                <a:spcPct val="150000"/>
              </a:lnSpc>
              <a:spcBef>
                <a:spcPts val="0"/>
              </a:spcBef>
              <a:buNone/>
            </a:pPr>
            <a:r>
              <a:rPr lang="en" b="1">
                <a:solidFill>
                  <a:srgbClr val="A35FFF"/>
                </a:solidFill>
                <a:latin typeface="Times"/>
                <a:ea typeface="Times"/>
                <a:cs typeface="Times"/>
                <a:sym typeface="Times"/>
              </a:rPr>
              <a:t>I think that Wonder will be very helpful in cases of being more empathetic. Some kids are like ones who just watch a movie, cry a bit, and then goes out the other ear. Movies like Wonder are different. Usually they have good guy and bad guy. But Wonder is a special movie in a way. This teaches us about the importance of friendship and bullying. This is something that happens in real life, when friends are the most important thing in the world.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Real-Life Auggie</a:t>
            </a:r>
          </a:p>
        </p:txBody>
      </p:sp>
      <p:sp>
        <p:nvSpPr>
          <p:cNvPr id="84" name="Shape 84"/>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lnSpc>
                <a:spcPct val="200000"/>
              </a:lnSpc>
              <a:spcBef>
                <a:spcPts val="0"/>
              </a:spcBef>
              <a:buNone/>
            </a:pPr>
            <a:r>
              <a:rPr lang="en" b="1">
                <a:solidFill>
                  <a:srgbClr val="9900FF"/>
                </a:solidFill>
                <a:latin typeface="Times"/>
                <a:ea typeface="Times"/>
                <a:cs typeface="Times"/>
                <a:sym typeface="Times"/>
              </a:rPr>
              <a:t>Palacio calls Nathaniel Newman her real-life Auggie because Nathaniel had Treacher Collins, a craniofacial syndrome too. He looks different, yet he still is normal on the inside. He is also having a hard time at schools. He went through multiple surgeries. Like Auggie, he doesn’t always feel bad that he looks different. Nathaniel said in his letter that he visited amazing cities for his surgeries, like New York, Boston, Philadelphia,etc.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solidFill>
                  <a:srgbClr val="0000FF"/>
                </a:solidFill>
                <a:latin typeface="Times"/>
                <a:ea typeface="Times"/>
                <a:cs typeface="Times"/>
                <a:sym typeface="Times"/>
              </a:rPr>
              <a:t>Lesson Time!</a:t>
            </a:r>
          </a:p>
        </p:txBody>
      </p:sp>
      <p:sp>
        <p:nvSpPr>
          <p:cNvPr id="90" name="Shape 9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457200">
              <a:lnSpc>
                <a:spcPct val="150000"/>
              </a:lnSpc>
              <a:spcBef>
                <a:spcPts val="0"/>
              </a:spcBef>
              <a:buNone/>
            </a:pPr>
            <a:r>
              <a:rPr lang="en" b="1">
                <a:solidFill>
                  <a:srgbClr val="A35FFF"/>
                </a:solidFill>
                <a:highlight>
                  <a:srgbClr val="D9D9D9"/>
                </a:highlight>
                <a:latin typeface="Times"/>
                <a:ea typeface="Times"/>
                <a:cs typeface="Times"/>
                <a:sym typeface="Times"/>
              </a:rPr>
              <a:t>I think that this video shows that the retreat is a week where nobody can say how weird you look. The message of this video is that we may look different on the outside, but we all have feelings inside. That’s what’s more important, not looks. To ones who are being bullied about being a bit unique, it tells you, don’t let that bring you down and make you think that you are freak. You are who you are. You can’t change how you look. Everyone’s different.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Syndrome</a:t>
            </a:r>
          </a:p>
        </p:txBody>
      </p:sp>
      <p:sp>
        <p:nvSpPr>
          <p:cNvPr id="96" name="Shape 96"/>
          <p:cNvSpPr txBox="1">
            <a:spLocks noGrp="1"/>
          </p:cNvSpPr>
          <p:nvPr>
            <p:ph type="body" idx="1"/>
          </p:nvPr>
        </p:nvSpPr>
        <p:spPr>
          <a:xfrm>
            <a:off x="311825" y="1152475"/>
            <a:ext cx="8520600" cy="3990900"/>
          </a:xfrm>
          <a:prstGeom prst="rect">
            <a:avLst/>
          </a:prstGeom>
        </p:spPr>
        <p:txBody>
          <a:bodyPr wrap="square" lIns="91425" tIns="91425" rIns="91425" bIns="91425" anchor="t" anchorCtr="0">
            <a:noAutofit/>
          </a:bodyPr>
          <a:lstStyle/>
          <a:p>
            <a:pPr marL="0" lvl="0" indent="0" rtl="0">
              <a:lnSpc>
                <a:spcPct val="100000"/>
              </a:lnSpc>
              <a:spcBef>
                <a:spcPts val="0"/>
              </a:spcBef>
              <a:spcAft>
                <a:spcPts val="0"/>
              </a:spcAft>
              <a:buNone/>
            </a:pPr>
            <a:r>
              <a:rPr lang="en" sz="2400" b="1">
                <a:solidFill>
                  <a:schemeClr val="accent1"/>
                </a:solidFill>
                <a:highlight>
                  <a:srgbClr val="FF5DA7"/>
                </a:highlight>
                <a:latin typeface="Times"/>
                <a:ea typeface="Times"/>
                <a:cs typeface="Times"/>
                <a:sym typeface="Times"/>
              </a:rPr>
              <a:t>The Treacher-Collins Syndrome is when your cheekbones and your jawbones are undeveloped. This is the syndrome that August Pullman from </a:t>
            </a:r>
            <a:r>
              <a:rPr lang="en" sz="2400" b="1" i="1">
                <a:solidFill>
                  <a:schemeClr val="accent1"/>
                </a:solidFill>
                <a:highlight>
                  <a:srgbClr val="FF5DA7"/>
                </a:highlight>
                <a:latin typeface="Times"/>
                <a:ea typeface="Times"/>
                <a:cs typeface="Times"/>
                <a:sym typeface="Times"/>
              </a:rPr>
              <a:t>Wonder </a:t>
            </a:r>
            <a:r>
              <a:rPr lang="en" sz="2400" b="1">
                <a:solidFill>
                  <a:schemeClr val="accent1"/>
                </a:solidFill>
                <a:highlight>
                  <a:srgbClr val="FF5DA7"/>
                </a:highlight>
                <a:latin typeface="Times"/>
                <a:ea typeface="Times"/>
                <a:cs typeface="Times"/>
                <a:sym typeface="Times"/>
              </a:rPr>
              <a:t>had. </a:t>
            </a:r>
          </a:p>
          <a:p>
            <a:pPr marL="0" lvl="0" indent="0" rtl="0">
              <a:lnSpc>
                <a:spcPct val="100000"/>
              </a:lnSpc>
              <a:spcBef>
                <a:spcPts val="0"/>
              </a:spcBef>
              <a:spcAft>
                <a:spcPts val="0"/>
              </a:spcAft>
              <a:buNone/>
            </a:pPr>
            <a:endParaRPr sz="2400" b="1">
              <a:solidFill>
                <a:schemeClr val="accent1"/>
              </a:solidFill>
              <a:highlight>
                <a:srgbClr val="FF5DA7"/>
              </a:highlight>
              <a:latin typeface="Times"/>
              <a:ea typeface="Times"/>
              <a:cs typeface="Times"/>
              <a:sym typeface="Times"/>
            </a:endParaRPr>
          </a:p>
          <a:p>
            <a:pPr marL="0" lvl="0" indent="0" rtl="0">
              <a:lnSpc>
                <a:spcPct val="100000"/>
              </a:lnSpc>
              <a:spcBef>
                <a:spcPts val="0"/>
              </a:spcBef>
              <a:spcAft>
                <a:spcPts val="0"/>
              </a:spcAft>
              <a:buNone/>
            </a:pPr>
            <a:r>
              <a:rPr lang="en" sz="2400" b="1">
                <a:solidFill>
                  <a:schemeClr val="accent1"/>
                </a:solidFill>
                <a:highlight>
                  <a:srgbClr val="FF5DA7"/>
                </a:highlight>
                <a:latin typeface="Times"/>
                <a:ea typeface="Times"/>
                <a:cs typeface="Times"/>
                <a:sym typeface="Times"/>
              </a:rPr>
              <a:t>The Apert Syndrome is a condition where you get an abnormal growth of your skull and face because of early fusion of certain sutures </a:t>
            </a:r>
          </a:p>
          <a:p>
            <a:pPr marL="0" lvl="0" indent="0">
              <a:spcBef>
                <a:spcPts val="0"/>
              </a:spcBef>
              <a:buNone/>
            </a:pPr>
            <a:endParaRPr sz="2400">
              <a:solidFill>
                <a:schemeClr val="accent1"/>
              </a:solidFill>
              <a:latin typeface="Times"/>
              <a:ea typeface="Times"/>
              <a:cs typeface="Times"/>
              <a:sym typeface="Time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solidFill>
                  <a:srgbClr val="0000FF"/>
                </a:solidFill>
                <a:latin typeface="Times"/>
                <a:ea typeface="Times"/>
                <a:cs typeface="Times"/>
                <a:sym typeface="Times"/>
              </a:rPr>
              <a:t>Theme</a:t>
            </a:r>
          </a:p>
        </p:txBody>
      </p:sp>
      <p:sp>
        <p:nvSpPr>
          <p:cNvPr id="102" name="Shape 10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457200">
              <a:lnSpc>
                <a:spcPct val="150000"/>
              </a:lnSpc>
              <a:spcBef>
                <a:spcPts val="0"/>
              </a:spcBef>
              <a:buNone/>
            </a:pPr>
            <a:r>
              <a:rPr lang="en" sz="2000" b="1">
                <a:solidFill>
                  <a:srgbClr val="FF5DA7"/>
                </a:solidFill>
                <a:highlight>
                  <a:srgbClr val="FFFF00"/>
                </a:highlight>
                <a:latin typeface="Times"/>
                <a:ea typeface="Times"/>
                <a:cs typeface="Times"/>
                <a:sym typeface="Times"/>
              </a:rPr>
              <a:t>The theme of Wonder is that everybody is unique. Don’t let others bring you down. Our differences do good on our own, but together, we can be invincible, which just tells me that we need to put our differences aside. You don’t need to bully others like Julian did to Auggie. You may even be with each other for a year or more. You will see them every day. It’s best to accept each other for who we truly are. </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1480</Words>
  <Application>Microsoft Macintosh PowerPoint</Application>
  <PresentationFormat>On-screen Show (16:9)</PresentationFormat>
  <Paragraphs>62</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Barrio</vt:lpstr>
      <vt:lpstr>Arial</vt:lpstr>
      <vt:lpstr>Comic Sans MS</vt:lpstr>
      <vt:lpstr>Times</vt:lpstr>
      <vt:lpstr>Schoolbell</vt:lpstr>
      <vt:lpstr>Simple Light</vt:lpstr>
      <vt:lpstr>PowerPoint Presentation</vt:lpstr>
      <vt:lpstr>Table of Contents</vt:lpstr>
      <vt:lpstr>An Inspiration</vt:lpstr>
      <vt:lpstr>Hmmm… Interesting</vt:lpstr>
      <vt:lpstr>Us...Empathy</vt:lpstr>
      <vt:lpstr>Real-Life Auggie</vt:lpstr>
      <vt:lpstr>Lesson Time!</vt:lpstr>
      <vt:lpstr>Syndrome</vt:lpstr>
      <vt:lpstr>Theme</vt:lpstr>
      <vt:lpstr>Quotes</vt:lpstr>
      <vt:lpstr>Our PSA</vt:lpstr>
      <vt:lpstr>PowerPoint Presentation</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fclyne165@gmail.com</cp:lastModifiedBy>
  <cp:revision>1</cp:revision>
  <dcterms:modified xsi:type="dcterms:W3CDTF">2017-12-21T14:35:58Z</dcterms:modified>
</cp:coreProperties>
</file>